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0" r:id="rId2"/>
    <p:sldId id="291" r:id="rId3"/>
    <p:sldId id="289" r:id="rId4"/>
    <p:sldId id="273" r:id="rId5"/>
    <p:sldId id="272" r:id="rId6"/>
    <p:sldId id="271" r:id="rId7"/>
    <p:sldId id="276" r:id="rId8"/>
    <p:sldId id="275" r:id="rId9"/>
    <p:sldId id="274" r:id="rId10"/>
    <p:sldId id="278" r:id="rId11"/>
    <p:sldId id="279" r:id="rId12"/>
    <p:sldId id="281" r:id="rId13"/>
    <p:sldId id="282" r:id="rId14"/>
    <p:sldId id="283" r:id="rId15"/>
    <p:sldId id="277" r:id="rId16"/>
    <p:sldId id="257" r:id="rId17"/>
    <p:sldId id="258" r:id="rId18"/>
    <p:sldId id="259" r:id="rId19"/>
    <p:sldId id="265" r:id="rId20"/>
    <p:sldId id="260" r:id="rId21"/>
    <p:sldId id="261" r:id="rId22"/>
    <p:sldId id="262" r:id="rId23"/>
    <p:sldId id="266" r:id="rId24"/>
    <p:sldId id="263" r:id="rId25"/>
    <p:sldId id="280" r:id="rId26"/>
    <p:sldId id="267" r:id="rId27"/>
    <p:sldId id="268" r:id="rId28"/>
    <p:sldId id="269" r:id="rId29"/>
    <p:sldId id="270" r:id="rId30"/>
    <p:sldId id="284" r:id="rId31"/>
    <p:sldId id="288" r:id="rId32"/>
    <p:sldId id="287" r:id="rId33"/>
    <p:sldId id="285" r:id="rId34"/>
    <p:sldId id="286" r:id="rId35"/>
    <p:sldId id="29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4B3B4-16F0-461A-A2CF-63B31FBD74D9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FBD98-1DEE-49CD-978B-BC4E71B5E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289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91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34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27A2B60-FDCB-46AF-A582-8CAE7D8B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A74BE79-D29F-4EFB-A4FF-FEA1DE4E2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7A7C96E-1BFF-4F81-B2FF-64036429D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9F19AB2-AC92-47C3-B98B-4A040D65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67EC5DE-704E-4E88-8B47-31F9D4D2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1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55C3A51-4CFD-4E4A-9F5F-783E7F3F6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49F35C6-1E30-4CBD-B5C2-8294FD4E6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289C838-BD72-488E-9DD9-8C588A9B0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D62D3BB-B38D-497D-9488-B16C8A2A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E6879A2-1007-4A6C-A617-7BD36871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9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A1C3C34A-4AFC-4E85-A9F1-42861FC16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66AD2077-4F01-4753-9855-386516EBC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B4131B9-EB20-442F-8409-7FC13D38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B7FD66-FC80-472B-A457-FF779A490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7968DE-53BF-43D8-9FBD-2D13A39E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1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83F0A3F-1899-4C13-A7FA-869BA5BD9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110E692-5652-4D16-A002-049068D7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F6D6930-49FD-43D2-A5F0-237BA2F2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E1033E5-4A60-4B81-9802-07F826670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C97CAB6-8F07-47BC-9FFF-1334FA5D2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37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1925D3F-39BC-4640-8057-71E58EA6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A5F3CBE-A635-4813-954E-125891B29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1AD5DCF-554D-4420-B8E1-19A3BC6B0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6A62E51-65A6-4F62-8021-F494DE56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BEDF35A-4895-465B-A5FB-916A178B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74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C0CB0A0-535C-4F4B-852D-E13A08E91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770460E-DD4C-41AF-83ED-3A23BFF87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FD45668-1CFD-4602-B53B-5A886245E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DB43C6D-89C2-4972-AF52-FA122CB3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C48F7A0-AF3E-461F-A66F-110FCFD2F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5B0A788-1B25-49F8-81CC-4E3DF9CE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6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3A7A88F-AC4F-49CF-AEE9-C835DC5C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1A27E35-0466-4759-A51E-9C8956C2D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15AC3E2-8958-49DD-B400-6DBC516C3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250C8A55-6C85-4202-AAC5-91539BE730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0A17F2F0-5769-43AF-A455-9B653E2EF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9B9BD2D8-0064-4F7D-BD20-166A31D0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38077E0D-76AD-4B1C-8B45-F4C6594C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69F741F-5179-420F-8935-57665911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78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AD729B-0A0C-4CFC-851B-4E0DE22D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E88556F5-9036-4255-983C-1F494A6C9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45BB4F44-5C08-42A6-93C5-61CBB44E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6EFE61E4-B852-4EEC-9E1B-65861A89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35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F103E4A1-152F-47FF-9C59-F4436A2B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DC02AAA-7E01-4073-A237-E2D40D2C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B63EEB4-44D9-489B-A740-2512BBE4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64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03D35E6-C5AB-46EA-9550-69CB98C77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5A35C85-5F6D-43FA-9AC5-01CCD1F91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376FDE9-33DE-43A1-8D80-7717F246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8C9DA55-EA71-4046-B3A4-158C8014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44D73E8-07BF-4754-920E-2393EBA7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91163285-C9B2-4C7F-9F3D-CDB7C516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0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9784008-05F7-4799-A6D0-9608A756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2C392543-BB23-4B85-8A23-7FEE537136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6A9997A-C8CC-4BFF-B66C-995125E4B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D839ED8-C6A5-432E-A2A8-3570D0FA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37608FD-05EC-4709-8D30-6152ED71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D549265-FC3C-4127-827F-B8C25A78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45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3DB74B1F-64F5-4AAD-9B9B-A6E4E9D0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D0EA664-F4AF-49D5-A753-D3606D7DD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1FD7532-909B-47FC-A372-F8E00371E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CDA65-DEF7-4F52-9219-31F55378E428}" type="datetimeFigureOut">
              <a:rPr lang="zh-CN" altLang="en-US" smtClean="0"/>
              <a:t>2019/11/27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FBCA004-5935-4A5F-910C-FA2739677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8146EA2-EBFA-4893-B28A-172669D99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9124-F8ED-45B1-90DD-5B2044A8BD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6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7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15.png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8.xml"/><Relationship Id="rId7" Type="http://schemas.openxmlformats.org/officeDocument/2006/relationships/slide" Target="slide1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" Target="slide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slide" Target="slide23.xml"/><Relationship Id="rId4" Type="http://schemas.openxmlformats.org/officeDocument/2006/relationships/slide" Target="slide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slide" Target="slide28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4610442" y="3903438"/>
            <a:ext cx="36663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5400" b="1" dirty="0" smtClean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sz="5400" b="1" dirty="0" smtClean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</a:rPr>
              <a:t>设计汇报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2" y="2740235"/>
            <a:ext cx="1430484" cy="1396667"/>
          </a:xfrm>
          <a:prstGeom prst="rect">
            <a:avLst/>
          </a:prstGeom>
        </p:spPr>
      </p:pic>
      <p:sp>
        <p:nvSpPr>
          <p:cNvPr id="171" name="TextBox 76"/>
          <p:cNvSpPr txBox="1"/>
          <p:nvPr/>
        </p:nvSpPr>
        <p:spPr>
          <a:xfrm>
            <a:off x="3661578" y="5673900"/>
            <a:ext cx="54512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汇报人：</a:t>
            </a:r>
            <a:r>
              <a:rPr lang="zh-CN" altLang="en-US" sz="24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陈景</a:t>
            </a:r>
            <a:r>
              <a:rPr lang="zh-CN" altLang="en-US" sz="2400" dirty="0" smtClean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锐 朱炜</a:t>
            </a:r>
            <a:endParaRPr lang="zh-CN" altLang="en-US" sz="2400" dirty="0">
              <a:solidFill>
                <a:schemeClr val="accent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950293" y="0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3661578" y="0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6260285" y="0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3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464563" y="1597667"/>
            <a:ext cx="3060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底部导航栏：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点击对应页面，其图标和文字发送变化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对应三个页面：首页、复习和测验</a:t>
            </a:r>
            <a:endParaRPr lang="en-US" altLang="zh-CN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37" y="2789236"/>
            <a:ext cx="27511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03" y="9032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405880" y="1556295"/>
            <a:ext cx="3060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底部导航栏：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点击对应页面，其图标和文字发送变化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对应三个页面：首页、复习和测验</a:t>
            </a:r>
            <a:endParaRPr lang="en-US" altLang="zh-CN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07" y="16497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134" y="16497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3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322" y="3748913"/>
            <a:ext cx="9144000" cy="1074673"/>
          </a:xfrm>
        </p:spPr>
        <p:txBody>
          <a:bodyPr/>
          <a:lstStyle/>
          <a:p>
            <a:r>
              <a:rPr lang="zh-CN" altLang="en-US" dirty="0" smtClean="0"/>
              <a:t>四、首页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前进或下一项 1">
            <a:hlinkClick r:id="rId2" action="ppaction://hlinksldjump" highlightClick="1"/>
            <a:extLst>
              <a:ext uri="{FF2B5EF4-FFF2-40B4-BE49-F238E27FC236}">
                <a16:creationId xmlns="" xmlns:a16="http://schemas.microsoft.com/office/drawing/2014/main" id="{EC139F6F-31BB-4A25-9DDB-7F4FF31069EE}"/>
              </a:ext>
            </a:extLst>
          </p:cNvPr>
          <p:cNvSpPr/>
          <p:nvPr/>
        </p:nvSpPr>
        <p:spPr>
          <a:xfrm>
            <a:off x="10414000" y="2782332"/>
            <a:ext cx="749300" cy="584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F639BC4-A264-4CAC-BDB6-545D45F5D114}"/>
              </a:ext>
            </a:extLst>
          </p:cNvPr>
          <p:cNvSpPr txBox="1"/>
          <p:nvPr/>
        </p:nvSpPr>
        <p:spPr>
          <a:xfrm>
            <a:off x="8623300" y="1219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进入个人页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B159B22-C6D3-40BB-880C-1DF1019985ED}"/>
              </a:ext>
            </a:extLst>
          </p:cNvPr>
          <p:cNvSpPr txBox="1"/>
          <p:nvPr/>
        </p:nvSpPr>
        <p:spPr>
          <a:xfrm>
            <a:off x="8623300" y="20193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制定或修改计划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2864C18-2BA6-4340-B959-087EA80F35DA}"/>
              </a:ext>
            </a:extLst>
          </p:cNvPr>
          <p:cNvSpPr txBox="1"/>
          <p:nvPr/>
        </p:nvSpPr>
        <p:spPr>
          <a:xfrm>
            <a:off x="8623300" y="28897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开始学习</a:t>
            </a:r>
            <a:endParaRPr lang="zh-CN" altLang="en-US" dirty="0"/>
          </a:p>
        </p:txBody>
      </p:sp>
      <p:sp>
        <p:nvSpPr>
          <p:cNvPr id="3" name="动作按钮: 前进或下一项 2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8285688F-73F7-4C89-A204-F16B332F8D23}"/>
              </a:ext>
            </a:extLst>
          </p:cNvPr>
          <p:cNvSpPr/>
          <p:nvPr/>
        </p:nvSpPr>
        <p:spPr>
          <a:xfrm>
            <a:off x="10414000" y="1219200"/>
            <a:ext cx="7493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886ABFD4-1B76-42CD-8F7B-440F2A45702F}"/>
              </a:ext>
            </a:extLst>
          </p:cNvPr>
          <p:cNvSpPr/>
          <p:nvPr/>
        </p:nvSpPr>
        <p:spPr>
          <a:xfrm>
            <a:off x="10414000" y="2019300"/>
            <a:ext cx="749300" cy="4699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0288E08-D08A-403E-8490-7B5C84377D5C}"/>
              </a:ext>
            </a:extLst>
          </p:cNvPr>
          <p:cNvSpPr txBox="1"/>
          <p:nvPr/>
        </p:nvSpPr>
        <p:spPr>
          <a:xfrm>
            <a:off x="685800" y="1295400"/>
            <a:ext cx="3060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点击头像进入个人页、可查找、制定和修改学习计划、显示学习进度、学习提醒、学习入口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中间卡片布局、查找栏和提交按钮设置动效</a:t>
            </a:r>
            <a:endParaRPr lang="en-US" altLang="zh-CN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动作按钮: 前进或下一项 9">
            <a:hlinkClick r:id="rId6" action="ppaction://hlinksldjump" highlightClick="1"/>
            <a:extLst>
              <a:ext uri="{FF2B5EF4-FFF2-40B4-BE49-F238E27FC236}">
                <a16:creationId xmlns="" xmlns:a16="http://schemas.microsoft.com/office/drawing/2014/main" id="{D20B2F9B-C761-4E8D-A11A-56387A538A6B}"/>
              </a:ext>
            </a:extLst>
          </p:cNvPr>
          <p:cNvSpPr/>
          <p:nvPr/>
        </p:nvSpPr>
        <p:spPr>
          <a:xfrm>
            <a:off x="11260881" y="6143625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4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动作按钮: 前进或下一项 2">
            <a:hlinkClick r:id="rId2" action="ppaction://hlinksldjump" highlightClick="1"/>
            <a:extLst>
              <a:ext uri="{FF2B5EF4-FFF2-40B4-BE49-F238E27FC236}">
                <a16:creationId xmlns="" xmlns:a16="http://schemas.microsoft.com/office/drawing/2014/main" id="{8285688F-73F7-4C89-A204-F16B332F8D23}"/>
              </a:ext>
            </a:extLst>
          </p:cNvPr>
          <p:cNvSpPr/>
          <p:nvPr/>
        </p:nvSpPr>
        <p:spPr>
          <a:xfrm>
            <a:off x="10414000" y="1219200"/>
            <a:ext cx="7493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0288E08-D08A-403E-8490-7B5C84377D5C}"/>
              </a:ext>
            </a:extLst>
          </p:cNvPr>
          <p:cNvSpPr txBox="1"/>
          <p:nvPr/>
        </p:nvSpPr>
        <p:spPr>
          <a:xfrm>
            <a:off x="685800" y="1295400"/>
            <a:ext cx="30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学习页面：</a:t>
            </a:r>
            <a:endParaRPr lang="en-US" altLang="zh-CN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622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809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7347" y="3470986"/>
            <a:ext cx="9144000" cy="1065343"/>
          </a:xfrm>
        </p:spPr>
        <p:txBody>
          <a:bodyPr/>
          <a:lstStyle/>
          <a:p>
            <a:r>
              <a:rPr lang="zh-CN" altLang="en-US" dirty="0" smtClean="0"/>
              <a:t>五、个人页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>
            <a:extLst>
              <a:ext uri="{FF2B5EF4-FFF2-40B4-BE49-F238E27FC236}">
                <a16:creationId xmlns="" xmlns:a16="http://schemas.microsoft.com/office/drawing/2014/main" id="{2EC69F31-F1E2-432A-B097-3E6DB4BF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7" y="0"/>
            <a:ext cx="3514725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动作按钮: 前进或下一项 4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D20B2F9B-C761-4E8D-A11A-56387A538A6B}"/>
              </a:ext>
            </a:extLst>
          </p:cNvPr>
          <p:cNvSpPr/>
          <p:nvPr/>
        </p:nvSpPr>
        <p:spPr>
          <a:xfrm>
            <a:off x="9969500" y="965200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685800" y="1295400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侧边栏：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点击头像按钮打开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图片 2">
            <a:extLst>
              <a:ext uri="{FF2B5EF4-FFF2-40B4-BE49-F238E27FC236}">
                <a16:creationId xmlns="" xmlns:a16="http://schemas.microsoft.com/office/drawing/2014/main" id="{9354737E-EEF9-443A-82C4-25A952AC5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前进或下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30627929-1DE0-42F2-93F6-5EA4A43D1A4B}"/>
              </a:ext>
            </a:extLst>
          </p:cNvPr>
          <p:cNvSpPr/>
          <p:nvPr/>
        </p:nvSpPr>
        <p:spPr>
          <a:xfrm>
            <a:off x="10350500" y="1384300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A43D802-0AB2-460B-8097-00B59BAD306B}"/>
              </a:ext>
            </a:extLst>
          </p:cNvPr>
          <p:cNvSpPr txBox="1"/>
          <p:nvPr/>
        </p:nvSpPr>
        <p:spPr>
          <a:xfrm>
            <a:off x="8445500" y="1454666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我的计划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D73EC60-0436-4BEC-AF45-F48F65F4575B}"/>
              </a:ext>
            </a:extLst>
          </p:cNvPr>
          <p:cNvSpPr txBox="1"/>
          <p:nvPr/>
        </p:nvSpPr>
        <p:spPr>
          <a:xfrm>
            <a:off x="8445500" y="2343666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我的收藏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EBE39BD-C234-445A-812D-33D761F73326}"/>
              </a:ext>
            </a:extLst>
          </p:cNvPr>
          <p:cNvSpPr txBox="1"/>
          <p:nvPr/>
        </p:nvSpPr>
        <p:spPr>
          <a:xfrm>
            <a:off x="8445500" y="3232666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用户反馈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3DCF6B4-D63F-4135-84C5-C2EFACB5021E}"/>
              </a:ext>
            </a:extLst>
          </p:cNvPr>
          <p:cNvSpPr txBox="1"/>
          <p:nvPr/>
        </p:nvSpPr>
        <p:spPr>
          <a:xfrm>
            <a:off x="8445500" y="4096267"/>
            <a:ext cx="15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</a:p>
        </p:txBody>
      </p:sp>
      <p:sp>
        <p:nvSpPr>
          <p:cNvPr id="5" name="动作按钮: 前进或下一项 4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5C3CDF74-4573-45E1-A5C5-7025606216D0}"/>
              </a:ext>
            </a:extLst>
          </p:cNvPr>
          <p:cNvSpPr/>
          <p:nvPr/>
        </p:nvSpPr>
        <p:spPr>
          <a:xfrm>
            <a:off x="10350500" y="3975100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动作按钮: 前进或下一项 5">
            <a:hlinkClick r:id="rId5" action="ppaction://hlinksldjump" highlightClick="1"/>
            <a:extLst>
              <a:ext uri="{FF2B5EF4-FFF2-40B4-BE49-F238E27FC236}">
                <a16:creationId xmlns="" xmlns:a16="http://schemas.microsoft.com/office/drawing/2014/main" id="{727308F3-0FB2-40F9-AC9B-0DD1DFF56504}"/>
              </a:ext>
            </a:extLst>
          </p:cNvPr>
          <p:cNvSpPr/>
          <p:nvPr/>
        </p:nvSpPr>
        <p:spPr>
          <a:xfrm>
            <a:off x="10350500" y="2343666"/>
            <a:ext cx="711200" cy="5392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动作按钮: 前进或下一项 12">
            <a:hlinkClick r:id="rId6" action="ppaction://hlinksldjump" highlightClick="1"/>
            <a:extLst>
              <a:ext uri="{FF2B5EF4-FFF2-40B4-BE49-F238E27FC236}">
                <a16:creationId xmlns="" xmlns:a16="http://schemas.microsoft.com/office/drawing/2014/main" id="{0B7C8106-3EA4-4EA3-B3F8-049B655833F4}"/>
              </a:ext>
            </a:extLst>
          </p:cNvPr>
          <p:cNvSpPr/>
          <p:nvPr/>
        </p:nvSpPr>
        <p:spPr>
          <a:xfrm>
            <a:off x="10350500" y="3159383"/>
            <a:ext cx="711200" cy="5392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F4063954-1519-4021-96DB-701FC9A17AE2}"/>
              </a:ext>
            </a:extLst>
          </p:cNvPr>
          <p:cNvSpPr txBox="1"/>
          <p:nvPr/>
        </p:nvSpPr>
        <p:spPr>
          <a:xfrm>
            <a:off x="685800" y="1295400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我的计划、我的收藏、用户反馈、设置使用水波纹点击效果</a:t>
            </a:r>
            <a:endParaRPr lang="en-US" altLang="zh-CN" dirty="0"/>
          </a:p>
        </p:txBody>
      </p:sp>
      <p:sp>
        <p:nvSpPr>
          <p:cNvPr id="14" name="动作按钮: 前进或下一项 13">
            <a:hlinkClick r:id="rId7" action="ppaction://hlinksldjump" highlightClick="1"/>
            <a:extLst>
              <a:ext uri="{FF2B5EF4-FFF2-40B4-BE49-F238E27FC236}">
                <a16:creationId xmlns="" xmlns:a16="http://schemas.microsoft.com/office/drawing/2014/main" id="{5C3CDF74-4573-45E1-A5C5-7025606216D0}"/>
              </a:ext>
            </a:extLst>
          </p:cNvPr>
          <p:cNvSpPr/>
          <p:nvPr/>
        </p:nvSpPr>
        <p:spPr>
          <a:xfrm>
            <a:off x="11370647" y="6180235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>
            <a:extLst>
              <a:ext uri="{FF2B5EF4-FFF2-40B4-BE49-F238E27FC236}">
                <a16:creationId xmlns="" xmlns:a16="http://schemas.microsoft.com/office/drawing/2014/main" id="{5F145A31-79A3-427D-9B7D-22D130F8D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7" y="0"/>
            <a:ext cx="3514725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A72CABE2-946E-4F4D-80B0-7F33A4945EC9}"/>
              </a:ext>
            </a:extLst>
          </p:cNvPr>
          <p:cNvSpPr/>
          <p:nvPr/>
        </p:nvSpPr>
        <p:spPr>
          <a:xfrm>
            <a:off x="9906000" y="1181100"/>
            <a:ext cx="762000" cy="5842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动作按钮: 前进或下一项 3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5C3CDF74-4573-45E1-A5C5-7025606216D0}"/>
              </a:ext>
            </a:extLst>
          </p:cNvPr>
          <p:cNvSpPr/>
          <p:nvPr/>
        </p:nvSpPr>
        <p:spPr>
          <a:xfrm>
            <a:off x="11311553" y="6149133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8">
            <a:extLst>
              <a:ext uri="{FF2B5EF4-FFF2-40B4-BE49-F238E27FC236}">
                <a16:creationId xmlns="" xmlns:a16="http://schemas.microsoft.com/office/drawing/2014/main" id="{2B337E74-6752-46CE-BB2A-7DDA5815C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CF7CAEAC-B05F-4658-A858-FD25E690F57E}"/>
              </a:ext>
            </a:extLst>
          </p:cNvPr>
          <p:cNvSpPr/>
          <p:nvPr/>
        </p:nvSpPr>
        <p:spPr>
          <a:xfrm>
            <a:off x="9779000" y="2044700"/>
            <a:ext cx="774700" cy="5207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06DB0DC-4CB8-4BAA-87BC-B9480A33730F}"/>
              </a:ext>
            </a:extLst>
          </p:cNvPr>
          <p:cNvSpPr txBox="1"/>
          <p:nvPr/>
        </p:nvSpPr>
        <p:spPr>
          <a:xfrm>
            <a:off x="685800" y="1295400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诗词自检、选词填空、唐诗、宋词、元曲使用水波纹点击效果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103"/>
            <a:ext cx="3810000" cy="5076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96906" y="1121584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1.</a:t>
            </a:r>
            <a:r>
              <a:rPr lang="zh-CN" altLang="en-US" sz="24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引导介绍页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11819" y="3652982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目 录</a:t>
            </a:r>
            <a:endParaRPr lang="zh-CN" altLang="en-US" sz="96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396906" y="2340784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2.</a:t>
            </a:r>
            <a:r>
              <a:rPr lang="zh-CN" altLang="en-US" sz="2400" dirty="0" smtClean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登录注册页面</a:t>
            </a:r>
            <a:endParaRPr lang="zh-CN" altLang="en-US" sz="2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4396906" y="3598084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3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3.</a:t>
            </a:r>
            <a:r>
              <a:rPr lang="zh-CN" altLang="en-US" sz="2400" dirty="0" smtClean="0">
                <a:solidFill>
                  <a:schemeClr val="accent3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底部导航栏</a:t>
            </a:r>
            <a:endParaRPr lang="zh-CN" altLang="en-US" sz="2400" kern="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396906" y="4855384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4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4.</a:t>
            </a:r>
            <a:r>
              <a:rPr lang="zh-CN" altLang="en-US" sz="2400" dirty="0" smtClean="0">
                <a:solidFill>
                  <a:schemeClr val="accent4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首页</a:t>
            </a:r>
            <a:endParaRPr lang="zh-CN" altLang="en-US" sz="2400" kern="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3"/>
          <p:cNvSpPr txBox="1"/>
          <p:nvPr/>
        </p:nvSpPr>
        <p:spPr>
          <a:xfrm>
            <a:off x="7833818" y="1115357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5.</a:t>
            </a:r>
            <a:r>
              <a:rPr lang="zh-CN" altLang="en-US" sz="2400" dirty="0" smtClean="0">
                <a:solidFill>
                  <a:schemeClr val="accent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个人信息页</a:t>
            </a:r>
            <a:endParaRPr lang="zh-CN" altLang="en-US" sz="240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01"/>
          <p:cNvSpPr txBox="1"/>
          <p:nvPr/>
        </p:nvSpPr>
        <p:spPr>
          <a:xfrm>
            <a:off x="7833818" y="2334557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6.</a:t>
            </a:r>
            <a:r>
              <a:rPr lang="zh-CN" altLang="en-US" sz="2400" dirty="0" smtClean="0">
                <a:solidFill>
                  <a:schemeClr val="accent2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诗词轮播</a:t>
            </a:r>
            <a:endParaRPr lang="zh-CN" altLang="en-US" sz="2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03"/>
          <p:cNvSpPr txBox="1"/>
          <p:nvPr/>
        </p:nvSpPr>
        <p:spPr>
          <a:xfrm>
            <a:off x="7833818" y="3591857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3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7.</a:t>
            </a:r>
            <a:r>
              <a:rPr lang="zh-CN" altLang="en-US" sz="2400" dirty="0" smtClean="0">
                <a:solidFill>
                  <a:schemeClr val="accent3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复习页面</a:t>
            </a:r>
            <a:endParaRPr lang="zh-CN" altLang="en-US" sz="2400" kern="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05"/>
          <p:cNvSpPr txBox="1"/>
          <p:nvPr/>
        </p:nvSpPr>
        <p:spPr>
          <a:xfrm>
            <a:off x="7833818" y="4849157"/>
            <a:ext cx="432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accent4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8.</a:t>
            </a:r>
            <a:r>
              <a:rPr lang="zh-CN" altLang="en-US" sz="2400" dirty="0" smtClean="0">
                <a:solidFill>
                  <a:schemeClr val="accent4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测试页面</a:t>
            </a:r>
            <a:endParaRPr lang="zh-CN" altLang="en-US" sz="2400" kern="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113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02" grpId="0"/>
      <p:bldP spid="104" grpId="0"/>
      <p:bldP spid="106" grpId="0"/>
      <p:bldP spid="19" grpId="0"/>
      <p:bldP spid="20" grpId="0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>
            <a:extLst>
              <a:ext uri="{FF2B5EF4-FFF2-40B4-BE49-F238E27FC236}">
                <a16:creationId xmlns="" xmlns:a16="http://schemas.microsoft.com/office/drawing/2014/main" id="{46694D92-29D0-484C-97A7-9BF3C16B1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动作按钮: 后退或前一项 2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ED8BE823-8B1C-4618-A29B-1AD812B5C3B5}"/>
              </a:ext>
            </a:extLst>
          </p:cNvPr>
          <p:cNvSpPr/>
          <p:nvPr/>
        </p:nvSpPr>
        <p:spPr>
          <a:xfrm>
            <a:off x="9893300" y="1511300"/>
            <a:ext cx="736600" cy="6223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BD9A177-D3EE-4A7B-92E5-20CF9B151DEB}"/>
              </a:ext>
            </a:extLst>
          </p:cNvPr>
          <p:cNvSpPr txBox="1"/>
          <p:nvPr/>
        </p:nvSpPr>
        <p:spPr>
          <a:xfrm>
            <a:off x="685800" y="12954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发送使用水波纹渐变点击效果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>
            <a:extLst>
              <a:ext uri="{FF2B5EF4-FFF2-40B4-BE49-F238E27FC236}">
                <a16:creationId xmlns="" xmlns:a16="http://schemas.microsoft.com/office/drawing/2014/main" id="{9339D218-0A89-4B80-9B80-51B1ECB96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-13534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前进或下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CDF165FD-E187-466F-8AE1-6A0BB15B2F2B}"/>
              </a:ext>
            </a:extLst>
          </p:cNvPr>
          <p:cNvSpPr/>
          <p:nvPr/>
        </p:nvSpPr>
        <p:spPr>
          <a:xfrm>
            <a:off x="10287000" y="1219200"/>
            <a:ext cx="7620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E6E71713-1D2F-4499-9D50-C5F7710F92D1}"/>
              </a:ext>
            </a:extLst>
          </p:cNvPr>
          <p:cNvSpPr txBox="1"/>
          <p:nvPr/>
        </p:nvSpPr>
        <p:spPr>
          <a:xfrm>
            <a:off x="8623300" y="121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关于我们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10F3A27-47E0-4EEC-8D1E-6E0E833F3035}"/>
              </a:ext>
            </a:extLst>
          </p:cNvPr>
          <p:cNvSpPr txBox="1"/>
          <p:nvPr/>
        </p:nvSpPr>
        <p:spPr>
          <a:xfrm>
            <a:off x="8623300" y="20193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加入我们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CD40BF7-D35E-463F-BA0B-BBBBC3903DBE}"/>
              </a:ext>
            </a:extLst>
          </p:cNvPr>
          <p:cNvSpPr txBox="1"/>
          <p:nvPr/>
        </p:nvSpPr>
        <p:spPr>
          <a:xfrm>
            <a:off x="8623300" y="28897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切换账号</a:t>
            </a:r>
          </a:p>
        </p:txBody>
      </p:sp>
      <p:sp>
        <p:nvSpPr>
          <p:cNvPr id="4" name="动作按钮: 前进或下一项 3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64BC9D5F-BE6F-4E2A-B75F-64A1079FD1CB}"/>
              </a:ext>
            </a:extLst>
          </p:cNvPr>
          <p:cNvSpPr/>
          <p:nvPr/>
        </p:nvSpPr>
        <p:spPr>
          <a:xfrm>
            <a:off x="10287000" y="2889766"/>
            <a:ext cx="762000" cy="5392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rId5" action="ppaction://hlinksldjump" highlightClick="1"/>
            <a:extLst>
              <a:ext uri="{FF2B5EF4-FFF2-40B4-BE49-F238E27FC236}">
                <a16:creationId xmlns="" xmlns:a16="http://schemas.microsoft.com/office/drawing/2014/main" id="{6AECDCC1-D8B4-4BDE-B6AC-9D721280C5CF}"/>
              </a:ext>
            </a:extLst>
          </p:cNvPr>
          <p:cNvSpPr/>
          <p:nvPr/>
        </p:nvSpPr>
        <p:spPr>
          <a:xfrm>
            <a:off x="10287000" y="2019300"/>
            <a:ext cx="762000" cy="5392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C59D1D6-80DC-4B83-9AD6-377A47A3F92F}"/>
              </a:ext>
            </a:extLst>
          </p:cNvPr>
          <p:cNvSpPr txBox="1"/>
          <p:nvPr/>
        </p:nvSpPr>
        <p:spPr>
          <a:xfrm>
            <a:off x="685800" y="12954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切换账号、退出使用水波纹渐变点击效果</a:t>
            </a:r>
            <a:endParaRPr lang="en-US" altLang="zh-CN" dirty="0"/>
          </a:p>
        </p:txBody>
      </p:sp>
      <p:sp>
        <p:nvSpPr>
          <p:cNvPr id="8" name="动作按钮: 前进或下一项 7">
            <a:hlinkClick r:id="rId6" action="ppaction://hlinksldjump" highlightClick="1"/>
            <a:extLst>
              <a:ext uri="{FF2B5EF4-FFF2-40B4-BE49-F238E27FC236}">
                <a16:creationId xmlns="" xmlns:a16="http://schemas.microsoft.com/office/drawing/2014/main" id="{FFC47076-1EFA-4F28-B6CC-B5ABEEC7ABE1}"/>
              </a:ext>
            </a:extLst>
          </p:cNvPr>
          <p:cNvSpPr/>
          <p:nvPr/>
        </p:nvSpPr>
        <p:spPr>
          <a:xfrm>
            <a:off x="10287000" y="5695311"/>
            <a:ext cx="762000" cy="53923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5463646A-7C88-4B1E-BD15-3D0A4064E998}"/>
              </a:ext>
            </a:extLst>
          </p:cNvPr>
          <p:cNvSpPr txBox="1"/>
          <p:nvPr/>
        </p:nvSpPr>
        <p:spPr>
          <a:xfrm>
            <a:off x="8720281" y="578026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复习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>
            <a:extLst>
              <a:ext uri="{FF2B5EF4-FFF2-40B4-BE49-F238E27FC236}">
                <a16:creationId xmlns="" xmlns:a16="http://schemas.microsoft.com/office/drawing/2014/main" id="{EB5E9BBB-E339-4AC5-90FF-8231D9AA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6B510965-A8DE-4F7F-8C53-367EBC16CB64}"/>
              </a:ext>
            </a:extLst>
          </p:cNvPr>
          <p:cNvSpPr/>
          <p:nvPr/>
        </p:nvSpPr>
        <p:spPr>
          <a:xfrm>
            <a:off x="9702800" y="1993900"/>
            <a:ext cx="7493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75DDE30-FB9C-4105-A134-F9964243C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99" y="0"/>
            <a:ext cx="3846201" cy="6858000"/>
          </a:xfrm>
          <a:prstGeom prst="rect">
            <a:avLst/>
          </a:prstGeom>
        </p:spPr>
      </p:pic>
      <p:sp>
        <p:nvSpPr>
          <p:cNvPr id="4" name="动作按钮: 后退或前一项 3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00411312-0751-4F92-A133-5B74C59EE6E0}"/>
              </a:ext>
            </a:extLst>
          </p:cNvPr>
          <p:cNvSpPr/>
          <p:nvPr/>
        </p:nvSpPr>
        <p:spPr>
          <a:xfrm>
            <a:off x="9605818" y="2124364"/>
            <a:ext cx="794327" cy="535709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7">
            <a:extLst>
              <a:ext uri="{FF2B5EF4-FFF2-40B4-BE49-F238E27FC236}">
                <a16:creationId xmlns="" xmlns:a16="http://schemas.microsoft.com/office/drawing/2014/main" id="{7A1E7450-0D8F-48AA-87EC-DD0C4D31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E72070D2-8A5B-438A-A7F8-4376F60DEAA4}"/>
              </a:ext>
            </a:extLst>
          </p:cNvPr>
          <p:cNvSpPr/>
          <p:nvPr/>
        </p:nvSpPr>
        <p:spPr>
          <a:xfrm>
            <a:off x="9476509" y="1745673"/>
            <a:ext cx="785091" cy="563418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083" y="3351536"/>
            <a:ext cx="9144000" cy="934714"/>
          </a:xfrm>
        </p:spPr>
        <p:txBody>
          <a:bodyPr/>
          <a:lstStyle/>
          <a:p>
            <a:r>
              <a:rPr lang="zh-CN" altLang="en-US" dirty="0" smtClean="0"/>
              <a:t>六、复习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8">
            <a:extLst>
              <a:ext uri="{FF2B5EF4-FFF2-40B4-BE49-F238E27FC236}">
                <a16:creationId xmlns="" xmlns:a16="http://schemas.microsoft.com/office/drawing/2014/main" id="{D67A9E5A-BC85-4495-A477-91A06997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7" y="0"/>
            <a:ext cx="3514725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前进或下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EC139F6F-31BB-4A25-9DDB-7F4FF31069EE}"/>
              </a:ext>
            </a:extLst>
          </p:cNvPr>
          <p:cNvSpPr/>
          <p:nvPr/>
        </p:nvSpPr>
        <p:spPr>
          <a:xfrm>
            <a:off x="10414000" y="2782332"/>
            <a:ext cx="749300" cy="584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FF639BC4-A264-4CAC-BDB6-545D45F5D114}"/>
              </a:ext>
            </a:extLst>
          </p:cNvPr>
          <p:cNvSpPr txBox="1"/>
          <p:nvPr/>
        </p:nvSpPr>
        <p:spPr>
          <a:xfrm>
            <a:off x="8623300" y="121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诗词自检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9B159B22-C6D3-40BB-880C-1DF1019985ED}"/>
              </a:ext>
            </a:extLst>
          </p:cNvPr>
          <p:cNvSpPr txBox="1"/>
          <p:nvPr/>
        </p:nvSpPr>
        <p:spPr>
          <a:xfrm>
            <a:off x="8623300" y="20193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选词填空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2864C18-2BA6-4340-B959-087EA80F35DA}"/>
              </a:ext>
            </a:extLst>
          </p:cNvPr>
          <p:cNvSpPr txBox="1"/>
          <p:nvPr/>
        </p:nvSpPr>
        <p:spPr>
          <a:xfrm>
            <a:off x="8623300" y="28897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诗词收藏</a:t>
            </a:r>
          </a:p>
        </p:txBody>
      </p:sp>
      <p:sp>
        <p:nvSpPr>
          <p:cNvPr id="3" name="动作按钮: 前进或下一项 2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8285688F-73F7-4C89-A204-F16B332F8D23}"/>
              </a:ext>
            </a:extLst>
          </p:cNvPr>
          <p:cNvSpPr/>
          <p:nvPr/>
        </p:nvSpPr>
        <p:spPr>
          <a:xfrm>
            <a:off x="10414000" y="1219200"/>
            <a:ext cx="7493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动作按钮: 前进或下一项 6">
            <a:hlinkClick r:id="rId5" action="ppaction://hlinksldjump" highlightClick="1"/>
            <a:extLst>
              <a:ext uri="{FF2B5EF4-FFF2-40B4-BE49-F238E27FC236}">
                <a16:creationId xmlns="" xmlns:a16="http://schemas.microsoft.com/office/drawing/2014/main" id="{886ABFD4-1B76-42CD-8F7B-440F2A45702F}"/>
              </a:ext>
            </a:extLst>
          </p:cNvPr>
          <p:cNvSpPr/>
          <p:nvPr/>
        </p:nvSpPr>
        <p:spPr>
          <a:xfrm>
            <a:off x="10414000" y="2019300"/>
            <a:ext cx="749300" cy="4699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0288E08-D08A-403E-8490-7B5C84377D5C}"/>
              </a:ext>
            </a:extLst>
          </p:cNvPr>
          <p:cNvSpPr txBox="1"/>
          <p:nvPr/>
        </p:nvSpPr>
        <p:spPr>
          <a:xfrm>
            <a:off x="685800" y="1295400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诗词轮播、诗词</a:t>
            </a:r>
            <a:r>
              <a:rPr lang="zh-CN" altLang="en-US" dirty="0"/>
              <a:t>自检、选词填空、唐诗、宋词、元曲使用水波纹点击效果</a:t>
            </a:r>
            <a:endParaRPr lang="en-US" altLang="zh-CN" dirty="0"/>
          </a:p>
        </p:txBody>
      </p:sp>
      <p:sp>
        <p:nvSpPr>
          <p:cNvPr id="10" name="动作按钮: 前进或下一项 9">
            <a:hlinkClick r:id="rId6" action="ppaction://hlinksldjump" highlightClick="1"/>
            <a:extLst>
              <a:ext uri="{FF2B5EF4-FFF2-40B4-BE49-F238E27FC236}">
                <a16:creationId xmlns="" xmlns:a16="http://schemas.microsoft.com/office/drawing/2014/main" id="{EC139F6F-31BB-4A25-9DDB-7F4FF31069EE}"/>
              </a:ext>
            </a:extLst>
          </p:cNvPr>
          <p:cNvSpPr/>
          <p:nvPr/>
        </p:nvSpPr>
        <p:spPr>
          <a:xfrm>
            <a:off x="11266225" y="6069948"/>
            <a:ext cx="749300" cy="5842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5">
            <a:extLst>
              <a:ext uri="{FF2B5EF4-FFF2-40B4-BE49-F238E27FC236}">
                <a16:creationId xmlns="" xmlns:a16="http://schemas.microsoft.com/office/drawing/2014/main" id="{A2864C18-2BA6-4340-B959-087EA80F35DA}"/>
              </a:ext>
            </a:extLst>
          </p:cNvPr>
          <p:cNvSpPr txBox="1"/>
          <p:nvPr/>
        </p:nvSpPr>
        <p:spPr>
          <a:xfrm>
            <a:off x="9475525" y="617738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诗词轮播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9">
            <a:extLst>
              <a:ext uri="{FF2B5EF4-FFF2-40B4-BE49-F238E27FC236}">
                <a16:creationId xmlns="" xmlns:a16="http://schemas.microsoft.com/office/drawing/2014/main" id="{5686AAA0-3E6E-4230-AAF1-9AB5F42A5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5AA103B0-C16F-48FD-B10B-40F087429995}"/>
              </a:ext>
            </a:extLst>
          </p:cNvPr>
          <p:cNvSpPr/>
          <p:nvPr/>
        </p:nvSpPr>
        <p:spPr>
          <a:xfrm>
            <a:off x="9842500" y="2070100"/>
            <a:ext cx="838200" cy="5334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60122D0-C134-4A3C-AFB4-B1FCB804C541}"/>
              </a:ext>
            </a:extLst>
          </p:cNvPr>
          <p:cNvSpPr txBox="1"/>
          <p:nvPr/>
        </p:nvSpPr>
        <p:spPr>
          <a:xfrm>
            <a:off x="685800" y="12954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CardView</a:t>
            </a:r>
            <a:r>
              <a:rPr lang="zh-CN" altLang="en-US" dirty="0"/>
              <a:t>，</a:t>
            </a:r>
            <a:r>
              <a:rPr lang="en-US" altLang="zh-CN" dirty="0"/>
              <a:t>3D</a:t>
            </a:r>
            <a:r>
              <a:rPr lang="zh-CN" altLang="en-US" dirty="0"/>
              <a:t>立体可随意切换上下卡片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0">
            <a:extLst>
              <a:ext uri="{FF2B5EF4-FFF2-40B4-BE49-F238E27FC236}">
                <a16:creationId xmlns="" xmlns:a16="http://schemas.microsoft.com/office/drawing/2014/main" id="{A28F443B-620E-45DC-A78E-FFB1626B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08840BE6-33CF-4119-BBA3-3AC7429C4794}"/>
              </a:ext>
            </a:extLst>
          </p:cNvPr>
          <p:cNvSpPr/>
          <p:nvPr/>
        </p:nvSpPr>
        <p:spPr>
          <a:xfrm>
            <a:off x="9728200" y="2857500"/>
            <a:ext cx="863600" cy="5715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B60FE5D-5CD5-4906-A457-CED530F40C71}"/>
              </a:ext>
            </a:extLst>
          </p:cNvPr>
          <p:cNvSpPr txBox="1"/>
          <p:nvPr/>
        </p:nvSpPr>
        <p:spPr>
          <a:xfrm>
            <a:off x="685800" y="12954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CardView</a:t>
            </a:r>
            <a:r>
              <a:rPr lang="zh-CN" altLang="en-US" dirty="0"/>
              <a:t>，</a:t>
            </a:r>
            <a:r>
              <a:rPr lang="en-US" altLang="zh-CN" dirty="0"/>
              <a:t>3D</a:t>
            </a:r>
            <a:r>
              <a:rPr lang="zh-CN" altLang="en-US" dirty="0"/>
              <a:t>立体可随意切换上下卡片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11">
            <a:extLst>
              <a:ext uri="{FF2B5EF4-FFF2-40B4-BE49-F238E27FC236}">
                <a16:creationId xmlns="" xmlns:a16="http://schemas.microsoft.com/office/drawing/2014/main" id="{C6EAE842-B9C5-48BE-BD1B-46F501D0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31" y="0"/>
            <a:ext cx="3513137" cy="654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60C87609-2EF4-4983-B3AB-67CEF193D72C}"/>
              </a:ext>
            </a:extLst>
          </p:cNvPr>
          <p:cNvSpPr/>
          <p:nvPr/>
        </p:nvSpPr>
        <p:spPr>
          <a:xfrm>
            <a:off x="10109200" y="2324100"/>
            <a:ext cx="762000" cy="62230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6E33EF2-A3C5-410E-BE6E-835F21AD029F}"/>
              </a:ext>
            </a:extLst>
          </p:cNvPr>
          <p:cNvSpPr txBox="1"/>
          <p:nvPr/>
        </p:nvSpPr>
        <p:spPr>
          <a:xfrm>
            <a:off x="685800" y="1295400"/>
            <a:ext cx="306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CardView</a:t>
            </a:r>
            <a:r>
              <a:rPr lang="zh-CN" altLang="en-US" dirty="0"/>
              <a:t>，</a:t>
            </a:r>
            <a:r>
              <a:rPr lang="en-US" altLang="zh-CN" dirty="0"/>
              <a:t>3D</a:t>
            </a:r>
            <a:r>
              <a:rPr lang="zh-CN" altLang="en-US" dirty="0"/>
              <a:t>立体可随意切换上下卡片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545" y="3332799"/>
            <a:ext cx="9144000" cy="1410576"/>
          </a:xfrm>
        </p:spPr>
        <p:txBody>
          <a:bodyPr/>
          <a:lstStyle/>
          <a:p>
            <a:r>
              <a:rPr lang="zh-CN" altLang="en-US" dirty="0" smtClean="0"/>
              <a:t>一、引导介绍页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331" y="3526972"/>
            <a:ext cx="9144000" cy="990698"/>
          </a:xfrm>
        </p:spPr>
        <p:txBody>
          <a:bodyPr/>
          <a:lstStyle/>
          <a:p>
            <a:r>
              <a:rPr lang="zh-CN" altLang="en-US" dirty="0" smtClean="0"/>
              <a:t>七、诗词轮播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6E33EF2-A3C5-410E-BE6E-835F21AD029F}"/>
              </a:ext>
            </a:extLst>
          </p:cNvPr>
          <p:cNvSpPr txBox="1"/>
          <p:nvPr/>
        </p:nvSpPr>
        <p:spPr>
          <a:xfrm>
            <a:off x="685800" y="1295400"/>
            <a:ext cx="306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诗词轮播页面：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按一定时间对诗词和图画进行轮播显示</a:t>
            </a:r>
            <a:endParaRPr lang="en-US" altLang="zh-CN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30" y="2095176"/>
            <a:ext cx="2811463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25" y="2072951"/>
            <a:ext cx="2781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646" y="4523792"/>
            <a:ext cx="2773363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9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32799"/>
            <a:ext cx="9144000" cy="1065343"/>
          </a:xfrm>
        </p:spPr>
        <p:txBody>
          <a:bodyPr/>
          <a:lstStyle/>
          <a:p>
            <a:r>
              <a:rPr lang="zh-CN" altLang="en-US" dirty="0" smtClean="0"/>
              <a:t>八、测验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6E33EF2-A3C5-410E-BE6E-835F21AD029F}"/>
              </a:ext>
            </a:extLst>
          </p:cNvPr>
          <p:cNvSpPr txBox="1"/>
          <p:nvPr/>
        </p:nvSpPr>
        <p:spPr>
          <a:xfrm>
            <a:off x="685800" y="1295400"/>
            <a:ext cx="3060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测试页面：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分小学、初中和高中诗词进行测试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按钮有点击波纹扩散动效</a:t>
            </a:r>
            <a:endParaRPr lang="en-US" altLang="zh-C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动作按钮: 前进或下一项 5">
            <a:hlinkClick r:id="rId3" action="ppaction://hlinksldjump" highlightClick="1"/>
            <a:extLst>
              <a:ext uri="{FF2B5EF4-FFF2-40B4-BE49-F238E27FC236}">
                <a16:creationId xmlns="" xmlns:a16="http://schemas.microsoft.com/office/drawing/2014/main" id="{CDF165FD-E187-466F-8AE1-6A0BB15B2F2B}"/>
              </a:ext>
            </a:extLst>
          </p:cNvPr>
          <p:cNvSpPr/>
          <p:nvPr/>
        </p:nvSpPr>
        <p:spPr>
          <a:xfrm>
            <a:off x="10287000" y="1219200"/>
            <a:ext cx="7620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2">
            <a:extLst>
              <a:ext uri="{FF2B5EF4-FFF2-40B4-BE49-F238E27FC236}">
                <a16:creationId xmlns="" xmlns:a16="http://schemas.microsoft.com/office/drawing/2014/main" id="{E6E71713-1D2F-4499-9D50-C5F7710F92D1}"/>
              </a:ext>
            </a:extLst>
          </p:cNvPr>
          <p:cNvSpPr txBox="1"/>
          <p:nvPr/>
        </p:nvSpPr>
        <p:spPr>
          <a:xfrm>
            <a:off x="8623300" y="1219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进入测试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6E33EF2-A3C5-410E-BE6E-835F21AD029F}"/>
              </a:ext>
            </a:extLst>
          </p:cNvPr>
          <p:cNvSpPr txBox="1"/>
          <p:nvPr/>
        </p:nvSpPr>
        <p:spPr>
          <a:xfrm>
            <a:off x="685800" y="1295400"/>
            <a:ext cx="306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进入测试：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用户依据学习和掌握情况</a:t>
            </a:r>
            <a:r>
              <a:rPr lang="zh-CN" altLang="en-US" dirty="0" smtClean="0"/>
              <a:t>进行测试</a:t>
            </a:r>
            <a:endParaRPr lang="en-US" altLang="zh-CN" dirty="0"/>
          </a:p>
        </p:txBody>
      </p:sp>
      <p:sp>
        <p:nvSpPr>
          <p:cNvPr id="5" name="动作按钮: 前进或下一项 4">
            <a:hlinkClick r:id="rId2" action="ppaction://hlinksldjump" highlightClick="1"/>
            <a:extLst>
              <a:ext uri="{FF2B5EF4-FFF2-40B4-BE49-F238E27FC236}">
                <a16:creationId xmlns="" xmlns:a16="http://schemas.microsoft.com/office/drawing/2014/main" id="{CDF165FD-E187-466F-8AE1-6A0BB15B2F2B}"/>
              </a:ext>
            </a:extLst>
          </p:cNvPr>
          <p:cNvSpPr/>
          <p:nvPr/>
        </p:nvSpPr>
        <p:spPr>
          <a:xfrm>
            <a:off x="10287000" y="1219200"/>
            <a:ext cx="762000" cy="4953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2">
            <a:extLst>
              <a:ext uri="{FF2B5EF4-FFF2-40B4-BE49-F238E27FC236}">
                <a16:creationId xmlns="" xmlns:a16="http://schemas.microsoft.com/office/drawing/2014/main" id="{E6E71713-1D2F-4499-9D50-C5F7710F92D1}"/>
              </a:ext>
            </a:extLst>
          </p:cNvPr>
          <p:cNvSpPr txBox="1"/>
          <p:nvPr/>
        </p:nvSpPr>
        <p:spPr>
          <a:xfrm>
            <a:off x="8623300" y="12192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点击主页按钮返回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0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393767" y="3903438"/>
            <a:ext cx="60997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 smtClean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</a:rPr>
              <a:t>汇报完毕 感谢聆听</a:t>
            </a:r>
            <a:endParaRPr lang="zh-CN" altLang="en-US" sz="5400" b="1" dirty="0">
              <a:blipFill>
                <a:blip r:embed="rId3"/>
                <a:stretch>
                  <a:fillRect/>
                </a:stretch>
              </a:blip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69" name="图片 168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2" y="2740235"/>
            <a:ext cx="1430484" cy="1396667"/>
          </a:xfrm>
          <a:prstGeom prst="rect">
            <a:avLst/>
          </a:prstGeom>
        </p:spPr>
      </p:pic>
      <p:sp>
        <p:nvSpPr>
          <p:cNvPr id="171" name="TextBox 76"/>
          <p:cNvSpPr txBox="1"/>
          <p:nvPr/>
        </p:nvSpPr>
        <p:spPr>
          <a:xfrm>
            <a:off x="3661578" y="5673900"/>
            <a:ext cx="545122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汇报人：陈景锐 朱炜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950293" y="0"/>
            <a:ext cx="5436900" cy="359954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3661578" y="0"/>
            <a:ext cx="5436900" cy="35995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6260285" y="0"/>
            <a:ext cx="5436900" cy="35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7394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 advClick="0" advTm="0">
        <p15:prstTrans prst="drap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1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293914" y="1371919"/>
            <a:ext cx="306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引导页：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</a:t>
            </a:r>
            <a:r>
              <a:rPr lang="zh-CN" altLang="en-US" dirty="0" smtClean="0"/>
              <a:t>滑动和点击翻页</a:t>
            </a:r>
            <a:endParaRPr lang="en-US" altLang="zh-CN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10" y="16900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687" y="16900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228600" y="1380991"/>
            <a:ext cx="306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引导页：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支持</a:t>
            </a:r>
            <a:r>
              <a:rPr lang="zh-CN" altLang="en-US" dirty="0" smtClean="0"/>
              <a:t>滑动和点击翻页</a:t>
            </a:r>
            <a:endParaRPr lang="en-US" altLang="zh-CN" dirty="0" smtClean="0"/>
          </a:p>
          <a:p>
            <a:r>
              <a:rPr lang="zh-CN" altLang="en-US" dirty="0" smtClean="0"/>
              <a:t>引导结束跳转至登录页面</a:t>
            </a:r>
            <a:endParaRPr lang="en-US" altLang="zh-C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34" y="14307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54" y="143070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8284" y="3538072"/>
            <a:ext cx="9144000" cy="1139987"/>
          </a:xfrm>
        </p:spPr>
        <p:txBody>
          <a:bodyPr/>
          <a:lstStyle/>
          <a:p>
            <a:r>
              <a:rPr lang="zh-CN" altLang="en-US" dirty="0" smtClean="0"/>
              <a:t>二、登陆注册页面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293914" y="1371919"/>
            <a:ext cx="3060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注册页面：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输入编辑框动效、密码显示和隐藏、按钮渐变色变化、各种出错提示动效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注册成功实现跳转至登录页面</a:t>
            </a:r>
            <a:endParaRPr lang="en-US" altLang="zh-C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156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699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6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1BA4CC5-3192-49D1-93A7-E32367133F4B}"/>
              </a:ext>
            </a:extLst>
          </p:cNvPr>
          <p:cNvSpPr txBox="1"/>
          <p:nvPr/>
        </p:nvSpPr>
        <p:spPr>
          <a:xfrm>
            <a:off x="240629" y="1420365"/>
            <a:ext cx="3060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登录页面：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输入编辑框动效、密码显示和隐藏、按钮渐变色变化、各种出错提示动效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登录成功实现跳转至主页面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613" y="155575"/>
            <a:ext cx="3513137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动作按钮: 前进或下一项 6">
            <a:hlinkClick r:id="rId4" action="ppaction://hlinksldjump" highlightClick="1"/>
            <a:extLst>
              <a:ext uri="{FF2B5EF4-FFF2-40B4-BE49-F238E27FC236}">
                <a16:creationId xmlns="" xmlns:a16="http://schemas.microsoft.com/office/drawing/2014/main" id="{D20B2F9B-C761-4E8D-A11A-56387A538A6B}"/>
              </a:ext>
            </a:extLst>
          </p:cNvPr>
          <p:cNvSpPr/>
          <p:nvPr/>
        </p:nvSpPr>
        <p:spPr>
          <a:xfrm>
            <a:off x="414174" y="5677159"/>
            <a:ext cx="711200" cy="5588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0" t="4562" r="14667" b="19390"/>
          <a:stretch/>
        </p:blipFill>
        <p:spPr>
          <a:xfrm>
            <a:off x="240629" y="43544"/>
            <a:ext cx="958827" cy="1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F6D39F-3868-4BD5-932F-FF43B1817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1363" y="3928187"/>
            <a:ext cx="9144000" cy="1046681"/>
          </a:xfrm>
        </p:spPr>
        <p:txBody>
          <a:bodyPr/>
          <a:lstStyle/>
          <a:p>
            <a:r>
              <a:rPr lang="zh-CN" altLang="en-US" dirty="0" smtClean="0"/>
              <a:t>三、底部导航栏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45" y="-341611"/>
            <a:ext cx="3473066" cy="4627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5" r="4867" b="17241"/>
          <a:stretch/>
        </p:blipFill>
        <p:spPr>
          <a:xfrm>
            <a:off x="5498285" y="0"/>
            <a:ext cx="5033999" cy="333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473</Words>
  <Application>Microsoft Office PowerPoint</Application>
  <PresentationFormat>自定义</PresentationFormat>
  <Paragraphs>96</Paragraphs>
  <Slides>35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主题​​</vt:lpstr>
      <vt:lpstr>PowerPoint 演示文稿</vt:lpstr>
      <vt:lpstr>PowerPoint 演示文稿</vt:lpstr>
      <vt:lpstr>一、引导介绍页</vt:lpstr>
      <vt:lpstr>PowerPoint 演示文稿</vt:lpstr>
      <vt:lpstr>PowerPoint 演示文稿</vt:lpstr>
      <vt:lpstr>二、登陆注册页面</vt:lpstr>
      <vt:lpstr>PowerPoint 演示文稿</vt:lpstr>
      <vt:lpstr>PowerPoint 演示文稿</vt:lpstr>
      <vt:lpstr>三、底部导航栏</vt:lpstr>
      <vt:lpstr>PowerPoint 演示文稿</vt:lpstr>
      <vt:lpstr>PowerPoint 演示文稿</vt:lpstr>
      <vt:lpstr>四、首页</vt:lpstr>
      <vt:lpstr>PowerPoint 演示文稿</vt:lpstr>
      <vt:lpstr>PowerPoint 演示文稿</vt:lpstr>
      <vt:lpstr>五、个人页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六、复习</vt:lpstr>
      <vt:lpstr>PowerPoint 演示文稿</vt:lpstr>
      <vt:lpstr>PowerPoint 演示文稿</vt:lpstr>
      <vt:lpstr>PowerPoint 演示文稿</vt:lpstr>
      <vt:lpstr>PowerPoint 演示文稿</vt:lpstr>
      <vt:lpstr>七、诗词轮播</vt:lpstr>
      <vt:lpstr>PowerPoint 演示文稿</vt:lpstr>
      <vt:lpstr>八、测验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</dc:title>
  <dc:creator>朱 炜</dc:creator>
  <cp:lastModifiedBy>陈景锐</cp:lastModifiedBy>
  <cp:revision>16</cp:revision>
  <dcterms:created xsi:type="dcterms:W3CDTF">2019-11-26T14:33:16Z</dcterms:created>
  <dcterms:modified xsi:type="dcterms:W3CDTF">2019-11-27T03:00:57Z</dcterms:modified>
</cp:coreProperties>
</file>